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1676" r:id="rId2"/>
    <p:sldId id="462" r:id="rId3"/>
    <p:sldId id="1604" r:id="rId4"/>
    <p:sldId id="1413" r:id="rId5"/>
    <p:sldId id="1608" r:id="rId6"/>
    <p:sldId id="1622" r:id="rId7"/>
    <p:sldId id="1537" r:id="rId8"/>
    <p:sldId id="1541" r:id="rId9"/>
    <p:sldId id="456" r:id="rId10"/>
    <p:sldId id="437" r:id="rId11"/>
    <p:sldId id="436" r:id="rId12"/>
    <p:sldId id="440" r:id="rId13"/>
    <p:sldId id="258" r:id="rId14"/>
    <p:sldId id="379" r:id="rId15"/>
    <p:sldId id="381" r:id="rId16"/>
    <p:sldId id="1670" r:id="rId17"/>
    <p:sldId id="1613" r:id="rId18"/>
    <p:sldId id="1614" r:id="rId19"/>
    <p:sldId id="1627" r:id="rId20"/>
    <p:sldId id="1626" r:id="rId21"/>
    <p:sldId id="1628" r:id="rId22"/>
    <p:sldId id="1633" r:id="rId23"/>
    <p:sldId id="1652" r:id="rId24"/>
    <p:sldId id="1646" r:id="rId25"/>
    <p:sldId id="1648" r:id="rId26"/>
    <p:sldId id="1661" r:id="rId27"/>
    <p:sldId id="1664" r:id="rId28"/>
    <p:sldId id="1665" r:id="rId29"/>
    <p:sldId id="1691" r:id="rId30"/>
    <p:sldId id="1666" r:id="rId31"/>
    <p:sldId id="1653" r:id="rId32"/>
    <p:sldId id="169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1772" autoAdjust="0"/>
  </p:normalViewPr>
  <p:slideViewPr>
    <p:cSldViewPr snapToGrid="0">
      <p:cViewPr>
        <p:scale>
          <a:sx n="100" d="100"/>
          <a:sy n="100" d="100"/>
        </p:scale>
        <p:origin x="1998" y="102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13</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14</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16</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2</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29</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367259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4</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5</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9</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12</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2026/2/7</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2026/2/7</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10</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13</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16</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2</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3</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2BD1FE-2E41-AC52-7F0B-B5DE97096C9E}"/>
              </a:ext>
            </a:extLst>
          </p:cNvPr>
          <p:cNvSpPr/>
          <p:nvPr/>
        </p:nvSpPr>
        <p:spPr>
          <a:xfrm>
            <a:off x="4898832" y="44506"/>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lang="en-US" altLang="ja-JP" dirty="0"/>
              <a:t>Talk</a:t>
            </a:r>
            <a:r>
              <a:rPr lang="ja-JP" altLang="en-US" dirty="0"/>
              <a:t> </a:t>
            </a:r>
            <a:r>
              <a:rPr lang="en-US" altLang="ja-JP" dirty="0"/>
              <a:t>to</a:t>
            </a:r>
            <a:r>
              <a:rPr lang="ja-JP" altLang="en-US" dirty="0"/>
              <a:t> </a:t>
            </a:r>
            <a:r>
              <a:rPr lang="en-US" altLang="ja-JP" dirty="0"/>
              <a:t>the</a:t>
            </a:r>
            <a:r>
              <a:rPr lang="ja-JP" altLang="en-US" dirty="0"/>
              <a:t> </a:t>
            </a:r>
            <a:r>
              <a:rPr lang="en-US" altLang="ja-JP" dirty="0"/>
              <a:t>City</a:t>
            </a:r>
            <a:endParaRPr kumimoji="1" lang="ja-JP" altLang="en-US" dirty="0"/>
          </a:p>
        </p:txBody>
      </p:sp>
      <p:sp>
        <p:nvSpPr>
          <p:cNvPr id="6" name="正方形/長方形 5">
            <a:extLst>
              <a:ext uri="{FF2B5EF4-FFF2-40B4-BE49-F238E27FC236}">
                <a16:creationId xmlns:a16="http://schemas.microsoft.com/office/drawing/2014/main" id="{BB73933B-92F7-FC3C-DA04-527A7862E94B}"/>
              </a:ext>
            </a:extLst>
          </p:cNvPr>
          <p:cNvSpPr/>
          <p:nvPr/>
        </p:nvSpPr>
        <p:spPr>
          <a:xfrm>
            <a:off x="4900617" y="1493045"/>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lang="en-US" altLang="ja-JP" dirty="0"/>
              <a:t>TTTC</a:t>
            </a:r>
            <a:r>
              <a:rPr lang="ja-JP" altLang="en-US" dirty="0"/>
              <a:t> </a:t>
            </a:r>
            <a:r>
              <a:rPr lang="en-US" altLang="ja-JP" dirty="0"/>
              <a:t>Scatter</a:t>
            </a:r>
            <a:endParaRPr kumimoji="1" lang="en-US" altLang="ja-JP" dirty="0"/>
          </a:p>
        </p:txBody>
      </p:sp>
      <p:sp>
        <p:nvSpPr>
          <p:cNvPr id="7" name="正方形/長方形 6">
            <a:extLst>
              <a:ext uri="{FF2B5EF4-FFF2-40B4-BE49-F238E27FC236}">
                <a16:creationId xmlns:a16="http://schemas.microsoft.com/office/drawing/2014/main" id="{BD1223D0-1FBB-F0A4-3B0A-8C55D3F15042}"/>
              </a:ext>
            </a:extLst>
          </p:cNvPr>
          <p:cNvSpPr/>
          <p:nvPr/>
        </p:nvSpPr>
        <p:spPr>
          <a:xfrm>
            <a:off x="7091367" y="1493045"/>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lang="en-US" altLang="ja-JP" dirty="0"/>
              <a:t>TTTC</a:t>
            </a:r>
            <a:r>
              <a:rPr lang="ja-JP" altLang="en-US" dirty="0"/>
              <a:t> </a:t>
            </a:r>
            <a:r>
              <a:rPr lang="en-US" altLang="ja-JP" dirty="0"/>
              <a:t>Turbo</a:t>
            </a:r>
            <a:endParaRPr kumimoji="1" lang="en-US" altLang="ja-JP" dirty="0"/>
          </a:p>
        </p:txBody>
      </p:sp>
      <p:sp>
        <p:nvSpPr>
          <p:cNvPr id="8" name="正方形/長方形 7">
            <a:extLst>
              <a:ext uri="{FF2B5EF4-FFF2-40B4-BE49-F238E27FC236}">
                <a16:creationId xmlns:a16="http://schemas.microsoft.com/office/drawing/2014/main" id="{3026BF19-844F-D564-B642-E1713ED7B4C2}"/>
              </a:ext>
            </a:extLst>
          </p:cNvPr>
          <p:cNvSpPr/>
          <p:nvPr/>
        </p:nvSpPr>
        <p:spPr>
          <a:xfrm>
            <a:off x="8289136"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kumimoji="1" lang="en-US" altLang="ja-JP" dirty="0" err="1"/>
              <a:t>tttc</a:t>
            </a:r>
            <a:r>
              <a:rPr kumimoji="1" lang="en-US" altLang="ja-JP" dirty="0"/>
              <a:t>-light-</a:t>
            </a:r>
            <a:r>
              <a:rPr kumimoji="1" lang="en-US" altLang="ja-JP" dirty="0" err="1"/>
              <a:t>js</a:t>
            </a:r>
            <a:endParaRPr kumimoji="1" lang="en-US" altLang="ja-JP" dirty="0"/>
          </a:p>
        </p:txBody>
      </p:sp>
      <p:sp>
        <p:nvSpPr>
          <p:cNvPr id="10" name="正方形/長方形 9">
            <a:extLst>
              <a:ext uri="{FF2B5EF4-FFF2-40B4-BE49-F238E27FC236}">
                <a16:creationId xmlns:a16="http://schemas.microsoft.com/office/drawing/2014/main" id="{3BB4943A-34D9-DACA-93EC-8D0329A65788}"/>
              </a:ext>
            </a:extLst>
          </p:cNvPr>
          <p:cNvSpPr/>
          <p:nvPr/>
        </p:nvSpPr>
        <p:spPr>
          <a:xfrm>
            <a:off x="3602840"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チームあんの</a:t>
            </a:r>
            <a:endParaRPr lang="en-US" altLang="ja-JP" dirty="0"/>
          </a:p>
          <a:p>
            <a:pPr algn="ctr"/>
            <a:r>
              <a:rPr lang="en-US" altLang="ja-JP" dirty="0"/>
              <a:t>TTTC-scatter</a:t>
            </a:r>
          </a:p>
        </p:txBody>
      </p:sp>
      <p:sp>
        <p:nvSpPr>
          <p:cNvPr id="13" name="正方形/長方形 12">
            <a:extLst>
              <a:ext uri="{FF2B5EF4-FFF2-40B4-BE49-F238E27FC236}">
                <a16:creationId xmlns:a16="http://schemas.microsoft.com/office/drawing/2014/main" id="{FB8F6F67-92EA-1D86-CE6D-C68F6A3AB06A}"/>
              </a:ext>
            </a:extLst>
          </p:cNvPr>
          <p:cNvSpPr/>
          <p:nvPr/>
        </p:nvSpPr>
        <p:spPr>
          <a:xfrm>
            <a:off x="3602840"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DD2030</a:t>
            </a:r>
          </a:p>
          <a:p>
            <a:pPr algn="ctr"/>
            <a:r>
              <a:rPr lang="ja-JP" altLang="en-US" dirty="0"/>
              <a:t>広聴</a:t>
            </a:r>
            <a:r>
              <a:rPr lang="en-US" altLang="ja-JP" dirty="0"/>
              <a:t>AI</a:t>
            </a:r>
          </a:p>
        </p:txBody>
      </p:sp>
      <p:cxnSp>
        <p:nvCxnSpPr>
          <p:cNvPr id="16" name="直線矢印コネクタ 15">
            <a:extLst>
              <a:ext uri="{FF2B5EF4-FFF2-40B4-BE49-F238E27FC236}">
                <a16:creationId xmlns:a16="http://schemas.microsoft.com/office/drawing/2014/main" id="{E29CCD03-B5CD-CE53-1791-BBB494F14B0A}"/>
              </a:ext>
            </a:extLst>
          </p:cNvPr>
          <p:cNvCxnSpPr>
            <a:cxnSpLocks/>
            <a:stCxn id="6" idx="2"/>
          </p:cNvCxnSpPr>
          <p:nvPr/>
        </p:nvCxnSpPr>
        <p:spPr>
          <a:xfrm>
            <a:off x="5893598" y="2264570"/>
            <a:ext cx="0" cy="2664620"/>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ECCC78D-3DC8-B498-4B18-FF85A7B007C6}"/>
              </a:ext>
            </a:extLst>
          </p:cNvPr>
          <p:cNvCxnSpPr>
            <a:cxnSpLocks/>
            <a:stCxn id="6" idx="2"/>
            <a:endCxn id="10" idx="0"/>
          </p:cNvCxnSpPr>
          <p:nvPr/>
        </p:nvCxnSpPr>
        <p:spPr>
          <a:xfrm rot="5400000">
            <a:off x="4894665" y="1965727"/>
            <a:ext cx="700090" cy="129777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08DD2302-4DBD-4342-4704-E432DAE75EA0}"/>
              </a:ext>
            </a:extLst>
          </p:cNvPr>
          <p:cNvCxnSpPr>
            <a:cxnSpLocks/>
            <a:stCxn id="5" idx="2"/>
            <a:endCxn id="7" idx="0"/>
          </p:cNvCxnSpPr>
          <p:nvPr/>
        </p:nvCxnSpPr>
        <p:spPr>
          <a:xfrm rot="16200000" flipH="1">
            <a:off x="6649573" y="58270"/>
            <a:ext cx="677014" cy="2192535"/>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F719653-827B-983D-078F-717214CACE23}"/>
              </a:ext>
            </a:extLst>
          </p:cNvPr>
          <p:cNvCxnSpPr>
            <a:cxnSpLocks/>
            <a:stCxn id="7" idx="2"/>
          </p:cNvCxnSpPr>
          <p:nvPr/>
        </p:nvCxnSpPr>
        <p:spPr>
          <a:xfrm>
            <a:off x="8084348" y="2264570"/>
            <a:ext cx="0" cy="2664620"/>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77AF5C-49D8-BEEC-C1BF-94575667435A}"/>
              </a:ext>
            </a:extLst>
          </p:cNvPr>
          <p:cNvCxnSpPr>
            <a:cxnSpLocks/>
            <a:stCxn id="7" idx="2"/>
            <a:endCxn id="8" idx="0"/>
          </p:cNvCxnSpPr>
          <p:nvPr/>
        </p:nvCxnSpPr>
        <p:spPr>
          <a:xfrm rot="16200000" flipH="1">
            <a:off x="8333187" y="2015730"/>
            <a:ext cx="700090" cy="11977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0EB730-8675-A487-D813-0E509C7EF123}"/>
              </a:ext>
            </a:extLst>
          </p:cNvPr>
          <p:cNvSpPr txBox="1"/>
          <p:nvPr/>
        </p:nvSpPr>
        <p:spPr>
          <a:xfrm>
            <a:off x="5934079" y="3003503"/>
            <a:ext cx="2109788" cy="230832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2024</a:t>
            </a:r>
            <a:r>
              <a:rPr kumimoji="1" lang="ja-JP" altLang="en-US" dirty="0"/>
              <a:t>年</a:t>
            </a:r>
            <a:r>
              <a:rPr kumimoji="1" lang="en-US" altLang="ja-JP" dirty="0"/>
              <a:t>5</a:t>
            </a:r>
            <a:r>
              <a:rPr kumimoji="1" lang="ja-JP" altLang="en-US" dirty="0"/>
              <a:t>月</a:t>
            </a:r>
            <a:br>
              <a:rPr kumimoji="1" lang="en-US" altLang="ja-JP" dirty="0"/>
            </a:br>
            <a:r>
              <a:rPr lang="ja-JP" altLang="en-US" dirty="0"/>
              <a:t>最終コミット</a:t>
            </a: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en-US" altLang="ja-JP" dirty="0"/>
          </a:p>
          <a:p>
            <a:pPr algn="ctr"/>
            <a:r>
              <a:rPr lang="en-US" altLang="ja-JP" dirty="0"/>
              <a:t>2025</a:t>
            </a:r>
            <a:r>
              <a:rPr lang="ja-JP" altLang="en-US" dirty="0"/>
              <a:t>年</a:t>
            </a:r>
            <a:r>
              <a:rPr lang="en-US" altLang="ja-JP" dirty="0"/>
              <a:t>7</a:t>
            </a:r>
            <a:r>
              <a:rPr lang="ja-JP" altLang="en-US" dirty="0"/>
              <a:t>月末</a:t>
            </a:r>
            <a:endParaRPr lang="en-US" altLang="ja-JP" dirty="0"/>
          </a:p>
          <a:p>
            <a:pPr algn="ctr"/>
            <a:r>
              <a:rPr lang="ja-JP" altLang="en-US" dirty="0"/>
              <a:t>アーカイブ化</a:t>
            </a:r>
            <a:endParaRPr lang="en-US" altLang="ja-JP" dirty="0"/>
          </a:p>
        </p:txBody>
      </p:sp>
      <p:sp>
        <p:nvSpPr>
          <p:cNvPr id="39" name="テキスト ボックス 38">
            <a:extLst>
              <a:ext uri="{FF2B5EF4-FFF2-40B4-BE49-F238E27FC236}">
                <a16:creationId xmlns:a16="http://schemas.microsoft.com/office/drawing/2014/main" id="{08D90EAD-5A71-6959-9821-C38119973D7E}"/>
              </a:ext>
            </a:extLst>
          </p:cNvPr>
          <p:cNvSpPr txBox="1"/>
          <p:nvPr/>
        </p:nvSpPr>
        <p:spPr>
          <a:xfrm>
            <a:off x="793109" y="831371"/>
            <a:ext cx="3881442"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文脈ベクトルを利用した、</a:t>
            </a:r>
            <a:br>
              <a:rPr kumimoji="1" lang="en-US" altLang="ja-JP" dirty="0"/>
            </a:br>
            <a:r>
              <a:rPr kumimoji="1" lang="ja-JP" altLang="en-US" dirty="0"/>
              <a:t>散布図による意見分類、意見集約</a:t>
            </a:r>
            <a:endParaRPr kumimoji="1" lang="en-US" altLang="ja-JP" dirty="0"/>
          </a:p>
          <a:p>
            <a:pPr algn="l"/>
            <a:r>
              <a:rPr lang="en-US" altLang="ja-JP" dirty="0"/>
              <a:t>LLM</a:t>
            </a:r>
            <a:r>
              <a:rPr lang="ja-JP" altLang="en-US"/>
              <a:t>による意見要約</a:t>
            </a:r>
            <a:endParaRPr kumimoji="1" lang="ja-JP" altLang="en-US" dirty="0"/>
          </a:p>
        </p:txBody>
      </p:sp>
      <p:sp>
        <p:nvSpPr>
          <p:cNvPr id="40" name="テキスト ボックス 39">
            <a:extLst>
              <a:ext uri="{FF2B5EF4-FFF2-40B4-BE49-F238E27FC236}">
                <a16:creationId xmlns:a16="http://schemas.microsoft.com/office/drawing/2014/main" id="{C6BC7E65-85FC-D7F5-199F-19B184850700}"/>
              </a:ext>
            </a:extLst>
          </p:cNvPr>
          <p:cNvSpPr txBox="1"/>
          <p:nvPr/>
        </p:nvSpPr>
        <p:spPr>
          <a:xfrm>
            <a:off x="7253286" y="480728"/>
            <a:ext cx="412909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LLM</a:t>
            </a:r>
            <a:r>
              <a:rPr kumimoji="1" lang="ja-JP" altLang="en-US" dirty="0"/>
              <a:t>による直接的な分類を利用した、リストビュー型の意見分類、意見集約</a:t>
            </a:r>
          </a:p>
        </p:txBody>
      </p:sp>
      <p:cxnSp>
        <p:nvCxnSpPr>
          <p:cNvPr id="42" name="直線矢印コネクタ 41">
            <a:extLst>
              <a:ext uri="{FF2B5EF4-FFF2-40B4-BE49-F238E27FC236}">
                <a16:creationId xmlns:a16="http://schemas.microsoft.com/office/drawing/2014/main" id="{9B0A7442-EAB9-AD7C-D99A-4ADCAD3E88D4}"/>
              </a:ext>
            </a:extLst>
          </p:cNvPr>
          <p:cNvCxnSpPr>
            <a:cxnSpLocks/>
            <a:stCxn id="10" idx="2"/>
            <a:endCxn id="13" idx="0"/>
          </p:cNvCxnSpPr>
          <p:nvPr/>
        </p:nvCxnSpPr>
        <p:spPr>
          <a:xfrm>
            <a:off x="4595821" y="3736185"/>
            <a:ext cx="0" cy="742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31EE61C-53F8-18C5-9D81-86FDF6240959}"/>
              </a:ext>
            </a:extLst>
          </p:cNvPr>
          <p:cNvSpPr txBox="1"/>
          <p:nvPr/>
        </p:nvSpPr>
        <p:spPr>
          <a:xfrm>
            <a:off x="605434" y="3795205"/>
            <a:ext cx="376356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dirty="0"/>
              <a:t>2025</a:t>
            </a:r>
            <a:r>
              <a:rPr lang="ja-JP" altLang="en-US" dirty="0"/>
              <a:t>年</a:t>
            </a:r>
            <a:r>
              <a:rPr lang="en-US" altLang="ja-JP" dirty="0"/>
              <a:t>2</a:t>
            </a:r>
            <a:r>
              <a:rPr lang="ja-JP" altLang="en-US" dirty="0"/>
              <a:t>月</a:t>
            </a:r>
            <a:r>
              <a:rPr kumimoji="1" lang="ja-JP" altLang="en-US" dirty="0"/>
              <a:t> コミュニティ移管</a:t>
            </a:r>
            <a:endParaRPr kumimoji="1" lang="en-US" altLang="ja-JP" dirty="0"/>
          </a:p>
          <a:p>
            <a:pPr algn="r"/>
            <a:r>
              <a:rPr lang="ja-JP" altLang="en-US" dirty="0"/>
              <a:t>大規模改修</a:t>
            </a:r>
            <a:endParaRPr kumimoji="1" lang="ja-JP" altLang="en-US" dirty="0"/>
          </a:p>
        </p:txBody>
      </p:sp>
      <p:cxnSp>
        <p:nvCxnSpPr>
          <p:cNvPr id="55" name="直線矢印コネクタ 54">
            <a:extLst>
              <a:ext uri="{FF2B5EF4-FFF2-40B4-BE49-F238E27FC236}">
                <a16:creationId xmlns:a16="http://schemas.microsoft.com/office/drawing/2014/main" id="{2C71AB1D-237C-6453-B508-7FC4AA7E18A5}"/>
              </a:ext>
            </a:extLst>
          </p:cNvPr>
          <p:cNvCxnSpPr>
            <a:cxnSpLocks/>
            <a:stCxn id="8" idx="2"/>
          </p:cNvCxnSpPr>
          <p:nvPr/>
        </p:nvCxnSpPr>
        <p:spPr>
          <a:xfrm>
            <a:off x="9282117" y="3736185"/>
            <a:ext cx="0" cy="3007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D786380-34C8-C964-13CC-0C109F010FC3}"/>
              </a:ext>
            </a:extLst>
          </p:cNvPr>
          <p:cNvCxnSpPr>
            <a:cxnSpLocks/>
            <a:stCxn id="13" idx="2"/>
          </p:cNvCxnSpPr>
          <p:nvPr/>
        </p:nvCxnSpPr>
        <p:spPr>
          <a:xfrm>
            <a:off x="4595821" y="5250129"/>
            <a:ext cx="0" cy="1493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A0EBFD1-87DC-537B-4781-9EBE09AC03C8}"/>
              </a:ext>
            </a:extLst>
          </p:cNvPr>
          <p:cNvSpPr txBox="1"/>
          <p:nvPr/>
        </p:nvSpPr>
        <p:spPr>
          <a:xfrm>
            <a:off x="422662" y="3048420"/>
            <a:ext cx="2862269"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2024</a:t>
            </a:r>
            <a:r>
              <a:rPr lang="ja-JP" altLang="en-US" dirty="0"/>
              <a:t>年東京都知事選や</a:t>
            </a:r>
            <a:br>
              <a:rPr lang="en-US" altLang="ja-JP" dirty="0"/>
            </a:br>
            <a:r>
              <a:rPr lang="ja-JP" altLang="en-US" dirty="0"/>
              <a:t>日テレ選挙特番で活用</a:t>
            </a:r>
            <a:endParaRPr kumimoji="1" lang="ja-JP" altLang="en-US" dirty="0"/>
          </a:p>
        </p:txBody>
      </p:sp>
      <p:sp>
        <p:nvSpPr>
          <p:cNvPr id="77" name="テキスト ボックス 76">
            <a:extLst>
              <a:ext uri="{FF2B5EF4-FFF2-40B4-BE49-F238E27FC236}">
                <a16:creationId xmlns:a16="http://schemas.microsoft.com/office/drawing/2014/main" id="{027C3DE9-24E8-6B69-ED5C-867787AC05E3}"/>
              </a:ext>
            </a:extLst>
          </p:cNvPr>
          <p:cNvSpPr txBox="1"/>
          <p:nvPr/>
        </p:nvSpPr>
        <p:spPr>
          <a:xfrm>
            <a:off x="9395237" y="2595328"/>
            <a:ext cx="119777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SaaS</a:t>
            </a:r>
            <a:r>
              <a:rPr kumimoji="1" lang="ja-JP" altLang="en-US" dirty="0"/>
              <a:t>化</a:t>
            </a:r>
          </a:p>
        </p:txBody>
      </p:sp>
      <p:cxnSp>
        <p:nvCxnSpPr>
          <p:cNvPr id="93" name="コネクタ: カギ線 92">
            <a:extLst>
              <a:ext uri="{FF2B5EF4-FFF2-40B4-BE49-F238E27FC236}">
                <a16:creationId xmlns:a16="http://schemas.microsoft.com/office/drawing/2014/main" id="{6E9F6E41-871C-AE82-6CC1-1DBB1BEE06F4}"/>
              </a:ext>
            </a:extLst>
          </p:cNvPr>
          <p:cNvCxnSpPr>
            <a:cxnSpLocks/>
            <a:stCxn id="5" idx="2"/>
            <a:endCxn id="6" idx="0"/>
          </p:cNvCxnSpPr>
          <p:nvPr/>
        </p:nvCxnSpPr>
        <p:spPr>
          <a:xfrm rot="16200000" flipH="1">
            <a:off x="5554198" y="1153645"/>
            <a:ext cx="677014" cy="1785"/>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正方形/長方形 96">
            <a:extLst>
              <a:ext uri="{FF2B5EF4-FFF2-40B4-BE49-F238E27FC236}">
                <a16:creationId xmlns:a16="http://schemas.microsoft.com/office/drawing/2014/main" id="{27832FBD-6230-392D-B81A-893DAC1388EF}"/>
              </a:ext>
            </a:extLst>
          </p:cNvPr>
          <p:cNvSpPr/>
          <p:nvPr/>
        </p:nvSpPr>
        <p:spPr>
          <a:xfrm>
            <a:off x="1916901" y="5850201"/>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チームみらい</a:t>
            </a:r>
            <a:endParaRPr lang="en-US" altLang="ja-JP" dirty="0"/>
          </a:p>
          <a:p>
            <a:pPr algn="ctr"/>
            <a:r>
              <a:rPr lang="ja-JP" altLang="en-US" dirty="0"/>
              <a:t>広聴</a:t>
            </a:r>
            <a:r>
              <a:rPr lang="en-US" altLang="ja-JP" dirty="0"/>
              <a:t>AI</a:t>
            </a:r>
          </a:p>
        </p:txBody>
      </p:sp>
      <p:cxnSp>
        <p:nvCxnSpPr>
          <p:cNvPr id="99" name="コネクタ: カギ線 98">
            <a:extLst>
              <a:ext uri="{FF2B5EF4-FFF2-40B4-BE49-F238E27FC236}">
                <a16:creationId xmlns:a16="http://schemas.microsoft.com/office/drawing/2014/main" id="{3E1E83BC-7CBB-50BB-ED6F-83A5403F1853}"/>
              </a:ext>
            </a:extLst>
          </p:cNvPr>
          <p:cNvCxnSpPr>
            <a:cxnSpLocks/>
            <a:stCxn id="13" idx="2"/>
            <a:endCxn id="97" idx="0"/>
          </p:cNvCxnSpPr>
          <p:nvPr/>
        </p:nvCxnSpPr>
        <p:spPr>
          <a:xfrm rot="5400000">
            <a:off x="3452816" y="4707196"/>
            <a:ext cx="600072" cy="168593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5CEBEF7-5281-3A88-AF4C-AC2088F3674F}"/>
              </a:ext>
            </a:extLst>
          </p:cNvPr>
          <p:cNvCxnSpPr>
            <a:cxnSpLocks/>
            <a:stCxn id="97" idx="3"/>
          </p:cNvCxnSpPr>
          <p:nvPr/>
        </p:nvCxnSpPr>
        <p:spPr>
          <a:xfrm>
            <a:off x="3902863" y="6235964"/>
            <a:ext cx="692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688C5757-DBEF-2447-2634-FAD399BD00A1}"/>
              </a:ext>
            </a:extLst>
          </p:cNvPr>
          <p:cNvSpPr txBox="1"/>
          <p:nvPr/>
        </p:nvSpPr>
        <p:spPr>
          <a:xfrm>
            <a:off x="291402" y="5480869"/>
            <a:ext cx="249376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2025</a:t>
            </a:r>
            <a:r>
              <a:rPr lang="ja-JP" altLang="en-US" dirty="0"/>
              <a:t>年参院選で活用</a:t>
            </a:r>
            <a:endParaRPr kumimoji="1" lang="ja-JP" altLang="en-US" dirty="0"/>
          </a:p>
        </p:txBody>
      </p:sp>
      <p:sp>
        <p:nvSpPr>
          <p:cNvPr id="110" name="正方形/長方形 109">
            <a:extLst>
              <a:ext uri="{FF2B5EF4-FFF2-40B4-BE49-F238E27FC236}">
                <a16:creationId xmlns:a16="http://schemas.microsoft.com/office/drawing/2014/main" id="{27150EBE-D6D0-3013-F65E-B89842B09DE5}"/>
              </a:ext>
            </a:extLst>
          </p:cNvPr>
          <p:cNvSpPr/>
          <p:nvPr/>
        </p:nvSpPr>
        <p:spPr>
          <a:xfrm>
            <a:off x="9996492"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G</a:t>
            </a:r>
            <a:r>
              <a:rPr kumimoji="1" lang="en-US" altLang="ja-JP" dirty="0"/>
              <a:t>oogle jigsaw</a:t>
            </a:r>
          </a:p>
          <a:p>
            <a:pPr algn="ctr"/>
            <a:r>
              <a:rPr lang="en-US" altLang="ja-JP" dirty="0" err="1"/>
              <a:t>S</a:t>
            </a:r>
            <a:r>
              <a:rPr kumimoji="1" lang="en-US" altLang="ja-JP" dirty="0" err="1"/>
              <a:t>ensemaker</a:t>
            </a:r>
            <a:endParaRPr kumimoji="1" lang="en-US" altLang="ja-JP" dirty="0"/>
          </a:p>
        </p:txBody>
      </p:sp>
      <p:cxnSp>
        <p:nvCxnSpPr>
          <p:cNvPr id="111" name="直線矢印コネクタ 110">
            <a:extLst>
              <a:ext uri="{FF2B5EF4-FFF2-40B4-BE49-F238E27FC236}">
                <a16:creationId xmlns:a16="http://schemas.microsoft.com/office/drawing/2014/main" id="{224DA312-D25F-7857-6AF1-89771785DAFA}"/>
              </a:ext>
            </a:extLst>
          </p:cNvPr>
          <p:cNvCxnSpPr>
            <a:cxnSpLocks/>
            <a:stCxn id="110" idx="2"/>
          </p:cNvCxnSpPr>
          <p:nvPr/>
        </p:nvCxnSpPr>
        <p:spPr>
          <a:xfrm>
            <a:off x="10989473" y="5250129"/>
            <a:ext cx="0" cy="1552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コネクタ: カギ線 115">
            <a:extLst>
              <a:ext uri="{FF2B5EF4-FFF2-40B4-BE49-F238E27FC236}">
                <a16:creationId xmlns:a16="http://schemas.microsoft.com/office/drawing/2014/main" id="{16174FC9-A0DB-7CD9-DD11-78E959B9BD0B}"/>
              </a:ext>
            </a:extLst>
          </p:cNvPr>
          <p:cNvCxnSpPr>
            <a:cxnSpLocks/>
            <a:stCxn id="7" idx="2"/>
            <a:endCxn id="110" idx="0"/>
          </p:cNvCxnSpPr>
          <p:nvPr/>
        </p:nvCxnSpPr>
        <p:spPr>
          <a:xfrm rot="16200000" flipH="1">
            <a:off x="8429893" y="1919024"/>
            <a:ext cx="2214034" cy="2905125"/>
          </a:xfrm>
          <a:prstGeom prst="bentConnector3">
            <a:avLst>
              <a:gd name="adj1" fmla="val 7409"/>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91774DAB-AE03-06D5-424C-D83BE60806E8}"/>
              </a:ext>
            </a:extLst>
          </p:cNvPr>
          <p:cNvSpPr txBox="1"/>
          <p:nvPr/>
        </p:nvSpPr>
        <p:spPr>
          <a:xfrm>
            <a:off x="9395237" y="1813353"/>
            <a:ext cx="290750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コンセプトコピー</a:t>
            </a:r>
            <a:endParaRPr kumimoji="1" lang="en-US" altLang="ja-JP" dirty="0"/>
          </a:p>
          <a:p>
            <a:pPr algn="l"/>
            <a:r>
              <a:rPr lang="en-US" altLang="ja-JP" dirty="0"/>
              <a:t>Polis</a:t>
            </a:r>
            <a:r>
              <a:rPr lang="ja-JP" altLang="en-US" dirty="0"/>
              <a:t>のデータへの対応</a:t>
            </a:r>
            <a:endParaRPr kumimoji="1" lang="en-US" altLang="ja-JP" dirty="0"/>
          </a:p>
        </p:txBody>
      </p:sp>
      <p:sp>
        <p:nvSpPr>
          <p:cNvPr id="132" name="テキスト ボックス 131">
            <a:extLst>
              <a:ext uri="{FF2B5EF4-FFF2-40B4-BE49-F238E27FC236}">
                <a16:creationId xmlns:a16="http://schemas.microsoft.com/office/drawing/2014/main" id="{542B75D7-AA02-CC28-8FEF-F836B45A7725}"/>
              </a:ext>
            </a:extLst>
          </p:cNvPr>
          <p:cNvSpPr txBox="1"/>
          <p:nvPr/>
        </p:nvSpPr>
        <p:spPr>
          <a:xfrm>
            <a:off x="4682883" y="5939140"/>
            <a:ext cx="189889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チームみらいの</a:t>
            </a:r>
            <a:br>
              <a:rPr lang="en-US" altLang="ja-JP" dirty="0"/>
            </a:br>
            <a:r>
              <a:rPr lang="ja-JP" altLang="en-US" dirty="0"/>
              <a:t>改修をマージ</a:t>
            </a:r>
            <a:endParaRPr kumimoji="1" lang="ja-JP" altLang="en-US" dirty="0"/>
          </a:p>
        </p:txBody>
      </p:sp>
    </p:spTree>
    <p:extLst>
      <p:ext uri="{BB962C8B-B14F-4D97-AF65-F5344CB8AC3E}">
        <p14:creationId xmlns:p14="http://schemas.microsoft.com/office/powerpoint/2010/main" val="179892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4</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5</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7</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8</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9653</TotalTime>
  <Words>5021</Words>
  <Application>Microsoft Office PowerPoint</Application>
  <PresentationFormat>ワイド画面</PresentationFormat>
  <Paragraphs>850</Paragraphs>
  <Slides>32</Slides>
  <Notes>27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32</vt:i4>
      </vt:variant>
    </vt:vector>
  </HeadingPairs>
  <TitlesOfParts>
    <vt:vector size="36" baseType="lpstr">
      <vt:lpstr>UD Digi Kyokasho NP-R</vt:lpstr>
      <vt:lpstr>游ゴシック</vt:lpstr>
      <vt:lpstr>Arial</vt:lpstr>
      <vt:lpstr>aidemy_chatgpt_bigginer</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lpstr>現在の広聴AIのレポジトリ状況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1399</cp:revision>
  <dcterms:created xsi:type="dcterms:W3CDTF">2025-02-23T16:08:59Z</dcterms:created>
  <dcterms:modified xsi:type="dcterms:W3CDTF">2026-02-07T11:13:04Z</dcterms:modified>
</cp:coreProperties>
</file>